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handoutMasterIdLst>
    <p:handoutMasterId r:id="rId27"/>
  </p:handoutMasterIdLst>
  <p:sldIdLst>
    <p:sldId id="256" r:id="rId2"/>
    <p:sldId id="257" r:id="rId3"/>
    <p:sldId id="258" r:id="rId4"/>
    <p:sldId id="259" r:id="rId5"/>
    <p:sldId id="260" r:id="rId6"/>
    <p:sldId id="261" r:id="rId7"/>
    <p:sldId id="262" r:id="rId8"/>
    <p:sldId id="263" r:id="rId9"/>
    <p:sldId id="264" r:id="rId10"/>
    <p:sldId id="265" r:id="rId11"/>
    <p:sldId id="266" r:id="rId12"/>
    <p:sldId id="271" r:id="rId13"/>
    <p:sldId id="267" r:id="rId14"/>
    <p:sldId id="268" r:id="rId15"/>
    <p:sldId id="272" r:id="rId16"/>
    <p:sldId id="273" r:id="rId17"/>
    <p:sldId id="269" r:id="rId18"/>
    <p:sldId id="274" r:id="rId19"/>
    <p:sldId id="275" r:id="rId20"/>
    <p:sldId id="276" r:id="rId21"/>
    <p:sldId id="277" r:id="rId22"/>
    <p:sldId id="278" r:id="rId23"/>
    <p:sldId id="280" r:id="rId24"/>
    <p:sldId id="270" r:id="rId25"/>
    <p:sldId id="279" r:id="rId26"/>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147" autoAdjust="0"/>
    <p:restoredTop sz="94624" autoAdjust="0"/>
  </p:normalViewPr>
  <p:slideViewPr>
    <p:cSldViewPr>
      <p:cViewPr>
        <p:scale>
          <a:sx n="94" d="100"/>
          <a:sy n="94" d="100"/>
        </p:scale>
        <p:origin x="-900" y="-19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72" d="100"/>
          <a:sy n="72" d="100"/>
        </p:scale>
        <p:origin x="-2766" y="-102"/>
      </p:cViewPr>
      <p:guideLst>
        <p:guide orient="horz" pos="3148"/>
        <p:guide pos="216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B4873341-51B9-4E92-82DE-2B6E8DDDCED6}" type="datetimeFigureOut">
              <a:rPr lang="en-GB" smtClean="0"/>
              <a:t>03/10/2014</a:t>
            </a:fld>
            <a:endParaRPr lang="en-GB"/>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746C9ABD-6BB3-4E12-9F43-A2A07DB40AD7}" type="slidenum">
              <a:rPr lang="en-GB" smtClean="0"/>
              <a:t>‹#›</a:t>
            </a:fld>
            <a:endParaRPr lang="en-GB"/>
          </a:p>
        </p:txBody>
      </p:sp>
    </p:spTree>
    <p:extLst>
      <p:ext uri="{BB962C8B-B14F-4D97-AF65-F5344CB8AC3E}">
        <p14:creationId xmlns:p14="http://schemas.microsoft.com/office/powerpoint/2010/main" val="3212782363"/>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1"/>
      </p:bgRef>
    </p:bg>
    <p:spTree>
      <p:nvGrpSpPr>
        <p:cNvPr id="1" name=""/>
        <p:cNvGrpSpPr/>
        <p:nvPr/>
      </p:nvGrpSpPr>
      <p:grpSpPr>
        <a:xfrm>
          <a:off x="0" y="0"/>
          <a:ext cx="0" cy="0"/>
          <a:chOff x="0" y="0"/>
          <a:chExt cx="0" cy="0"/>
        </a:xfrm>
      </p:grpSpPr>
      <p:sp>
        <p:nvSpPr>
          <p:cNvPr id="8" name="Title 7"/>
          <p:cNvSpPr>
            <a:spLocks noGrp="1"/>
          </p:cNvSpPr>
          <p:nvPr>
            <p:ph type="ctrTitle"/>
          </p:nvPr>
        </p:nvSpPr>
        <p:spPr>
          <a:xfrm>
            <a:off x="2286000" y="3124200"/>
            <a:ext cx="6172200" cy="1894362"/>
          </a:xfrm>
        </p:spPr>
        <p:txBody>
          <a:bodyPr/>
          <a:lstStyle>
            <a:lvl1pPr>
              <a:defRPr b="1"/>
            </a:lvl1pPr>
          </a:lstStyle>
          <a:p>
            <a:r>
              <a:rPr kumimoji="0" lang="en-US" smtClean="0"/>
              <a:t>Click to edit Master title style</a:t>
            </a:r>
            <a:endParaRPr kumimoji="0" lang="en-US"/>
          </a:p>
        </p:txBody>
      </p:sp>
      <p:sp>
        <p:nvSpPr>
          <p:cNvPr id="9" name="Subtitle 8"/>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bwMode="auto">
          <a:xfrm rot="5400000">
            <a:off x="7764621" y="1174097"/>
            <a:ext cx="2286000" cy="381000"/>
          </a:xfrm>
        </p:spPr>
        <p:txBody>
          <a:bodyPr/>
          <a:lstStyle/>
          <a:p>
            <a:pPr eaLnBrk="1" latinLnBrk="0" hangingPunct="1"/>
            <a:fld id="{E6F9B8CD-342D-4579-98EC-A8FD6B7370E1}" type="datetimeFigureOut">
              <a:rPr lang="en-US" smtClean="0"/>
              <a:pPr eaLnBrk="1" latinLnBrk="0" hangingPunct="1"/>
              <a:t>10/3/2014</a:t>
            </a:fld>
            <a:endParaRPr lang="en-US" dirty="0"/>
          </a:p>
        </p:txBody>
      </p:sp>
      <p:sp>
        <p:nvSpPr>
          <p:cNvPr id="17" name="Footer Placeholder 16"/>
          <p:cNvSpPr>
            <a:spLocks noGrp="1"/>
          </p:cNvSpPr>
          <p:nvPr>
            <p:ph type="ftr" sz="quarter" idx="11"/>
          </p:nvPr>
        </p:nvSpPr>
        <p:spPr bwMode="auto">
          <a:xfrm rot="5400000">
            <a:off x="7077269" y="4181669"/>
            <a:ext cx="3657600" cy="384048"/>
          </a:xfrm>
        </p:spPr>
        <p:txBody>
          <a:bodyPr/>
          <a:lstStyle/>
          <a:p>
            <a:endParaRPr kumimoji="0" lang="en-US" dirty="0"/>
          </a:p>
        </p:txBody>
      </p:sp>
      <p:sp>
        <p:nvSpPr>
          <p:cNvPr id="10" name="Rectangle 9"/>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Rectangle 13"/>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Straight Connector 17"/>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Straight Connector 19"/>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Straight Connector 15"/>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Straight Connector 14"/>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Straight Connector 21"/>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Rectangle 26"/>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Oval 20"/>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Oval 22"/>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Oval 23"/>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Oval 25"/>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Oval 24"/>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Slide Number Placeholder 28"/>
          <p:cNvSpPr>
            <a:spLocks noGrp="1"/>
          </p:cNvSpPr>
          <p:nvPr>
            <p:ph type="sldNum" sz="quarter" idx="12"/>
          </p:nvPr>
        </p:nvSpPr>
        <p:spPr bwMode="auto">
          <a:xfrm>
            <a:off x="1325544" y="4928702"/>
            <a:ext cx="609600" cy="517524"/>
          </a:xfrm>
        </p:spPr>
        <p:txBody>
          <a:bodyPr/>
          <a:lstStyle/>
          <a:p>
            <a:fld id="{2BBB5E19-F10A-4C2F-BF6F-11C513378A2E}" type="slidenum">
              <a:rPr kumimoji="0" lang="en-US" smtClean="0"/>
              <a:pPr/>
              <a:t>‹#›</a:t>
            </a:fld>
            <a:endParaRPr kumimoji="0" lang="en-US" dirty="0"/>
          </a:p>
        </p:txBody>
      </p:sp>
      <p:sp>
        <p:nvSpPr>
          <p:cNvPr id="30" name="TextBox 29"/>
          <p:cNvSpPr txBox="1"/>
          <p:nvPr userDrawn="1"/>
        </p:nvSpPr>
        <p:spPr>
          <a:xfrm>
            <a:off x="7074926" y="6525344"/>
            <a:ext cx="1630162" cy="246221"/>
          </a:xfrm>
          <a:prstGeom prst="rect">
            <a:avLst/>
          </a:prstGeom>
          <a:noFill/>
        </p:spPr>
        <p:txBody>
          <a:bodyPr wrap="square" rtlCol="0">
            <a:spAutoFit/>
          </a:bodyPr>
          <a:lstStyle/>
          <a:p>
            <a:r>
              <a:rPr lang="en-GB" sz="1000" dirty="0" smtClean="0"/>
              <a:t>© Morecraft</a:t>
            </a:r>
            <a:r>
              <a:rPr lang="en-GB" sz="1000" baseline="0" dirty="0" smtClean="0"/>
              <a:t> Drury 2014</a:t>
            </a:r>
            <a:endParaRPr lang="en-GB" sz="1000" dirty="0"/>
          </a:p>
        </p:txBody>
      </p:sp>
      <p:pic>
        <p:nvPicPr>
          <p:cNvPr id="31"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7092280" y="4941168"/>
            <a:ext cx="1923077" cy="1584176"/>
          </a:xfrm>
          <a:prstGeom prst="rect">
            <a:avLst/>
          </a:prstGeom>
          <a:noFill/>
          <a:extLst>
            <a:ext uri="{909E8E84-426E-40DD-AFC4-6F175D3DCCD1}">
              <a14:hiddenFill xmlns:a14="http://schemas.microsoft.com/office/drawing/2010/main">
                <a:solidFill>
                  <a:srgbClr val="FFFFFF"/>
                </a:solidFill>
              </a14:hiddenFill>
            </a:ext>
          </a:extLst>
        </p:spPr>
      </p:pic>
    </p:spTree>
  </p:cSld>
  <p:clrMapOvr>
    <a:overrideClrMapping bg1="lt1" tx1="dk1" bg2="lt2" tx2="dk2" accent1="accent1" accent2="accent2" accent3="accent3" accent4="accent4" accent5="accent5" accent6="accent6" hlink="hlink" folHlink="folHlink"/>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692000" y="403200"/>
            <a:ext cx="7092000" cy="634082"/>
          </a:xfrm>
        </p:spPr>
        <p:txBody>
          <a:bodyPr/>
          <a:lstStyle/>
          <a:p>
            <a:r>
              <a:rPr kumimoji="0" lang="en-US" smtClean="0"/>
              <a:t>Click to edit Master title style</a:t>
            </a:r>
            <a:endParaRPr kumimoji="0" lang="en-US"/>
          </a:p>
        </p:txBody>
      </p:sp>
      <p:sp>
        <p:nvSpPr>
          <p:cNvPr id="8" name="Content Placeholder 7"/>
          <p:cNvSpPr>
            <a:spLocks noGrp="1"/>
          </p:cNvSpPr>
          <p:nvPr>
            <p:ph sz="quarter" idx="1"/>
          </p:nvPr>
        </p:nvSpPr>
        <p:spPr>
          <a:xfrm>
            <a:off x="457200" y="1600200"/>
            <a:ext cx="7467600" cy="4873752"/>
          </a:xfrm>
        </p:spPr>
        <p:txBody>
          <a:bodyPr/>
          <a:lstStyle>
            <a:lvl1pPr marL="274320" indent="-274320">
              <a:buClr>
                <a:schemeClr val="accent3"/>
              </a:buClr>
              <a:buFont typeface="Courier New" panose="02070309020205020404" pitchFamily="49" charset="0"/>
              <a:buChar char="o"/>
              <a:defRPr/>
            </a:lvl1pPr>
            <a:lvl2pPr marL="640080" indent="-274320">
              <a:buClr>
                <a:schemeClr val="accent3"/>
              </a:buClr>
              <a:buFont typeface="Courier New" panose="02070309020205020404" pitchFamily="49" charset="0"/>
              <a:buChar char="o"/>
              <a:defRPr/>
            </a:lvl2pPr>
            <a:lvl3pPr marL="914400" indent="-182880">
              <a:buClr>
                <a:schemeClr val="accent3"/>
              </a:buClr>
              <a:buFont typeface="Courier New" panose="02070309020205020404" pitchFamily="49" charset="0"/>
              <a:buChar char="o"/>
              <a:defRPr/>
            </a:lvl3pPr>
            <a:lvl4pPr marL="1188720" indent="-182880">
              <a:buClr>
                <a:schemeClr val="accent3"/>
              </a:buClr>
              <a:buFont typeface="Courier New" panose="02070309020205020404" pitchFamily="49" charset="0"/>
              <a:buChar char="o"/>
              <a:defRPr/>
            </a:lvl4pPr>
            <a:lvl5pPr marL="1463040" indent="-182880">
              <a:buClr>
                <a:schemeClr val="accent3"/>
              </a:buClr>
              <a:buFont typeface="Courier New" panose="02070309020205020404" pitchFamily="49" charset="0"/>
              <a:buChar char="o"/>
              <a:defRPr/>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dirty="0"/>
          </a:p>
        </p:txBody>
      </p:sp>
      <p:sp>
        <p:nvSpPr>
          <p:cNvPr id="7" name="Date Placeholder 6"/>
          <p:cNvSpPr>
            <a:spLocks noGrp="1"/>
          </p:cNvSpPr>
          <p:nvPr>
            <p:ph type="dt" sz="half" idx="14"/>
          </p:nvPr>
        </p:nvSpPr>
        <p:spPr/>
        <p:txBody>
          <a:bodyPr rtlCol="0"/>
          <a:lstStyle/>
          <a:p>
            <a:pPr algn="r" eaLnBrk="1" latinLnBrk="0" hangingPunct="1"/>
            <a:fld id="{E6F9B8CD-342D-4579-98EC-A8FD6B7370E1}" type="datetimeFigureOut">
              <a:rPr lang="en-US" smtClean="0"/>
              <a:pPr algn="r" eaLnBrk="1" latinLnBrk="0" hangingPunct="1"/>
              <a:t>10/3/2014</a:t>
            </a:fld>
            <a:endParaRPr lang="en-US"/>
          </a:p>
        </p:txBody>
      </p:sp>
      <p:sp>
        <p:nvSpPr>
          <p:cNvPr id="9" name="Slide Number Placeholder 8"/>
          <p:cNvSpPr>
            <a:spLocks noGrp="1"/>
          </p:cNvSpPr>
          <p:nvPr>
            <p:ph type="sldNum" sz="quarter" idx="15"/>
          </p:nvPr>
        </p:nvSpPr>
        <p:spPr/>
        <p:txBody>
          <a:bodyPr rtlCol="0"/>
          <a:lstStyle/>
          <a:p>
            <a:pPr algn="ctr" eaLnBrk="1" latinLnBrk="0" hangingPunct="1"/>
            <a:fld id="{2BBB5E19-F10A-4C2F-BF6F-11C513378A2E}" type="slidenum">
              <a:rPr kumimoji="0" lang="en-US" smtClean="0"/>
              <a:pPr algn="ctr" eaLnBrk="1" latinLnBrk="0" hangingPunct="1"/>
              <a:t>‹#›</a:t>
            </a:fld>
            <a:endParaRPr kumimoji="0" lang="en-US"/>
          </a:p>
        </p:txBody>
      </p:sp>
      <p:sp>
        <p:nvSpPr>
          <p:cNvPr id="10" name="Footer Placeholder 9"/>
          <p:cNvSpPr>
            <a:spLocks noGrp="1"/>
          </p:cNvSpPr>
          <p:nvPr>
            <p:ph type="ftr" sz="quarter" idx="16"/>
          </p:nvPr>
        </p:nvSpPr>
        <p:spPr/>
        <p:txBody>
          <a:bodyPr rtlCol="0"/>
          <a:lstStyle/>
          <a:p>
            <a:endParaRPr kumimoji="0" lang="en-US"/>
          </a:p>
        </p:txBody>
      </p:sp>
      <p:pic>
        <p:nvPicPr>
          <p:cNvPr id="11" name="Picture 2" descr="Z:\Current Clients\Trevor Drury\Docs\MDlogosquare.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pic>
        <p:nvPicPr>
          <p:cNvPr id="12" name="Picture 2" descr="Z:\Current Clients\Trevor Drury\Docs\MDlogosquare.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238247" y="332656"/>
            <a:ext cx="1257373" cy="1035788"/>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Straight Connector 15"/>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Title Placeholder 21"/>
          <p:cNvSpPr>
            <a:spLocks noGrp="1"/>
          </p:cNvSpPr>
          <p:nvPr>
            <p:ph type="title"/>
          </p:nvPr>
        </p:nvSpPr>
        <p:spPr>
          <a:xfrm>
            <a:off x="2457472" y="332656"/>
            <a:ext cx="7092000" cy="634082"/>
          </a:xfrm>
          <a:prstGeom prst="rect">
            <a:avLst/>
          </a:prstGeom>
        </p:spPr>
        <p:txBody>
          <a:bodyPr vert="horz" anchor="b">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dirty="0"/>
          </a:p>
        </p:txBody>
      </p:sp>
      <p:sp>
        <p:nvSpPr>
          <p:cNvPr id="14" name="Date Placeholder 13"/>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pPr algn="r" eaLnBrk="1" latinLnBrk="0" hangingPunct="1"/>
            <a:fld id="{E6F9B8CD-342D-4579-98EC-A8FD6B7370E1}" type="datetimeFigureOut">
              <a:rPr lang="en-US" smtClean="0"/>
              <a:pPr algn="r" eaLnBrk="1" latinLnBrk="0" hangingPunct="1"/>
              <a:t>10/3/2014</a:t>
            </a:fld>
            <a:endParaRPr lang="en-US" dirty="0">
              <a:solidFill>
                <a:schemeClr val="tx2"/>
              </a:solidFill>
            </a:endParaRPr>
          </a:p>
        </p:txBody>
      </p:sp>
      <p:sp>
        <p:nvSpPr>
          <p:cNvPr id="3" name="Footer Placeholder 2"/>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pPr algn="l" eaLnBrk="1" latinLnBrk="0" hangingPunct="1"/>
            <a:endParaRPr kumimoji="0" lang="en-US" dirty="0">
              <a:solidFill>
                <a:schemeClr val="tx2"/>
              </a:solidFill>
            </a:endParaRPr>
          </a:p>
        </p:txBody>
      </p:sp>
      <p:sp>
        <p:nvSpPr>
          <p:cNvPr id="7" name="Straight Connector 6"/>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Straight Connector 8"/>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Rectangle 9"/>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Straight Connector 10"/>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Oval 11"/>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Slide Number Placeholder 22"/>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pPr algn="ctr" eaLnBrk="1" latinLnBrk="0" hangingPunct="1"/>
            <a:fld id="{2BBB5E19-F10A-4C2F-BF6F-11C513378A2E}" type="slidenum">
              <a:rPr kumimoji="0" lang="en-US" smtClean="0"/>
              <a:pPr algn="ctr" eaLnBrk="1" latinLnBrk="0" hangingPunct="1"/>
              <a:t>‹#›</a:t>
            </a:fld>
            <a:endParaRPr kumimoji="0" lang="en-US" sz="1400" b="1" dirty="0">
              <a:solidFill>
                <a:srgbClr val="FFFFFF"/>
              </a:solidFill>
            </a:endParaRPr>
          </a:p>
        </p:txBody>
      </p:sp>
      <p:sp>
        <p:nvSpPr>
          <p:cNvPr id="4" name="TextBox 3"/>
          <p:cNvSpPr txBox="1"/>
          <p:nvPr/>
        </p:nvSpPr>
        <p:spPr>
          <a:xfrm>
            <a:off x="7074926" y="6525344"/>
            <a:ext cx="1630162" cy="246221"/>
          </a:xfrm>
          <a:prstGeom prst="rect">
            <a:avLst/>
          </a:prstGeom>
          <a:noFill/>
        </p:spPr>
        <p:txBody>
          <a:bodyPr wrap="square" rtlCol="0">
            <a:spAutoFit/>
          </a:bodyPr>
          <a:lstStyle/>
          <a:p>
            <a:r>
              <a:rPr lang="en-GB" sz="1000" dirty="0" smtClean="0"/>
              <a:t>© Morecraft</a:t>
            </a:r>
            <a:r>
              <a:rPr lang="en-GB" sz="1000" baseline="0" dirty="0" smtClean="0"/>
              <a:t> </a:t>
            </a:r>
            <a:r>
              <a:rPr lang="en-GB" sz="1000" baseline="0" dirty="0" smtClean="0"/>
              <a:t>Drury </a:t>
            </a:r>
            <a:r>
              <a:rPr lang="en-GB" sz="1000" baseline="0" dirty="0" smtClean="0"/>
              <a:t>2014</a:t>
            </a:r>
            <a:endParaRPr lang="en-GB" sz="1000" dirty="0"/>
          </a:p>
        </p:txBody>
      </p:sp>
    </p:spTree>
  </p:cSld>
  <p:clrMap bg1="lt1" tx1="dk1" bg2="lt2" tx2="dk2" accent1="accent1" accent2="accent2" accent3="accent3" accent4="accent4" accent5="accent5" accent6="accent6" hlink="hlink" folHlink="folHlink"/>
  <p:sldLayoutIdLst>
    <p:sldLayoutId id="2147483685" r:id="rId1"/>
    <p:sldLayoutId id="2147483686" r:id="rId2"/>
  </p:sldLayoutIdLst>
  <p:timing>
    <p:tnLst>
      <p:par>
        <p:cTn id="1" dur="indefinite" restart="never" nodeType="tmRoot"/>
      </p:par>
    </p:tnLst>
  </p:timing>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3"/>
        </a:buClr>
        <a:buSzPct val="70000"/>
        <a:buFont typeface="Courier New" panose="02070309020205020404" pitchFamily="49" charset="0"/>
        <a:buChar char="o"/>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3"/>
        </a:buClr>
        <a:buSzPct val="80000"/>
        <a:buFont typeface="Courier New" panose="02070309020205020404" pitchFamily="49" charset="0"/>
        <a:buChar char="o"/>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3"/>
        </a:buClr>
        <a:buSzPct val="60000"/>
        <a:buFont typeface="Courier New" panose="02070309020205020404" pitchFamily="49" charset="0"/>
        <a:buChar char="o"/>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3"/>
        </a:buClr>
        <a:buSzPct val="60000"/>
        <a:buFont typeface="Courier New" panose="02070309020205020404" pitchFamily="49" charset="0"/>
        <a:buChar char="o"/>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3"/>
        </a:buClr>
        <a:buSzPct val="68000"/>
        <a:buFont typeface="Courier New" panose="02070309020205020404" pitchFamily="49" charset="0"/>
        <a:buChar char="o"/>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0" y="1052736"/>
            <a:ext cx="6172200" cy="1656184"/>
          </a:xfrm>
        </p:spPr>
        <p:txBody>
          <a:bodyPr/>
          <a:lstStyle/>
          <a:p>
            <a:r>
              <a:rPr lang="en-GB" dirty="0" smtClean="0">
                <a:solidFill>
                  <a:schemeClr val="accent1"/>
                </a:solidFill>
              </a:rPr>
              <a:t>Professional Negligence- some unfortunate lessons from our peers</a:t>
            </a:r>
            <a:endParaRPr lang="en-GB" dirty="0">
              <a:solidFill>
                <a:schemeClr val="accent1"/>
              </a:solidFill>
            </a:endParaRPr>
          </a:p>
        </p:txBody>
      </p:sp>
      <p:sp>
        <p:nvSpPr>
          <p:cNvPr id="3" name="Subtitle 2"/>
          <p:cNvSpPr>
            <a:spLocks noGrp="1"/>
          </p:cNvSpPr>
          <p:nvPr>
            <p:ph type="subTitle" idx="1"/>
          </p:nvPr>
        </p:nvSpPr>
        <p:spPr>
          <a:xfrm>
            <a:off x="2286000" y="3717032"/>
            <a:ext cx="6172200" cy="1440160"/>
          </a:xfrm>
        </p:spPr>
        <p:txBody>
          <a:bodyPr/>
          <a:lstStyle/>
          <a:p>
            <a:r>
              <a:rPr lang="en-GB" dirty="0" smtClean="0"/>
              <a:t>By Trevor Drury</a:t>
            </a:r>
          </a:p>
          <a:p>
            <a:r>
              <a:rPr lang="en-GB" dirty="0" smtClean="0"/>
              <a:t>For</a:t>
            </a:r>
          </a:p>
          <a:p>
            <a:r>
              <a:rPr lang="en-GB" dirty="0" smtClean="0"/>
              <a:t>The Consultant Quantity Surveyors Association </a:t>
            </a:r>
          </a:p>
          <a:p>
            <a:r>
              <a:rPr lang="en-GB" dirty="0" smtClean="0"/>
              <a:t>19 September 2014</a:t>
            </a:r>
            <a:endParaRPr lang="en-GB"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Liability is not absolute – Claimant must prove that the QS has not exercised the standard of care required</a:t>
            </a:r>
          </a:p>
          <a:p>
            <a:r>
              <a:rPr lang="en-GB" dirty="0" err="1" smtClean="0"/>
              <a:t>Bolam</a:t>
            </a:r>
            <a:r>
              <a:rPr lang="en-GB" dirty="0" smtClean="0"/>
              <a:t> v </a:t>
            </a:r>
            <a:r>
              <a:rPr lang="en-GB" dirty="0" err="1" smtClean="0"/>
              <a:t>Friern</a:t>
            </a:r>
            <a:r>
              <a:rPr lang="en-GB" dirty="0" smtClean="0"/>
              <a:t> Hospital Management Committee [1957]</a:t>
            </a:r>
          </a:p>
          <a:p>
            <a:pPr lvl="1"/>
            <a:r>
              <a:rPr lang="en-GB" dirty="0" smtClean="0"/>
              <a:t>“where you get a situation which involves he use of some special skill or competence, the test as to whether there has been negligence or not ...is the standard of the ordinary skilled man exercising and professing to have that special skill” </a:t>
            </a:r>
          </a:p>
          <a:p>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Letters of Intent</a:t>
            </a:r>
          </a:p>
          <a:p>
            <a:endParaRPr lang="en-GB" dirty="0" smtClean="0"/>
          </a:p>
          <a:p>
            <a:r>
              <a:rPr lang="en-GB" dirty="0" smtClean="0"/>
              <a:t>Don’t do it ....get the contract in place!</a:t>
            </a:r>
          </a:p>
          <a:p>
            <a:endParaRPr lang="en-GB" dirty="0" smtClean="0"/>
          </a:p>
          <a:p>
            <a:r>
              <a:rPr lang="en-GB" dirty="0" smtClean="0"/>
              <a:t>A sad tale of a well know QS practice that did not....</a:t>
            </a:r>
            <a:endParaRPr lang="en-GB"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Letters of Intent</a:t>
            </a:r>
          </a:p>
          <a:p>
            <a:r>
              <a:rPr lang="en-GB" i="1" dirty="0" err="1" smtClean="0"/>
              <a:t>Ampleforth</a:t>
            </a:r>
            <a:r>
              <a:rPr lang="en-GB" i="1" dirty="0" smtClean="0"/>
              <a:t> Abbey Trust v Turner &amp; Townsend Project Management Ltd EWHC 2137 (TCC)</a:t>
            </a:r>
          </a:p>
          <a:p>
            <a:r>
              <a:rPr lang="en-GB" i="1" dirty="0" smtClean="0"/>
              <a:t>PM sued for a failure to secure a signed contract and T&amp;T’s reliance on a number of letters of intent</a:t>
            </a:r>
          </a:p>
          <a:p>
            <a:r>
              <a:rPr lang="en-GB" i="1" dirty="0" smtClean="0"/>
              <a:t>As the financial cap was reached on each LOI, PM just issued another</a:t>
            </a:r>
          </a:p>
          <a:p>
            <a:r>
              <a:rPr lang="en-GB" i="1" dirty="0" smtClean="0"/>
              <a:t>Delays to project but as LAD’s not covered in the LOI and Employer had to settle commercially at a lesser figure</a:t>
            </a:r>
            <a:endParaRPr lang="en-GB" i="1"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Court held that T&amp;T negligent</a:t>
            </a:r>
          </a:p>
          <a:p>
            <a:r>
              <a:rPr lang="en-GB" dirty="0" smtClean="0"/>
              <a:t>Breach of duty to exercise reasonable skill and care in procuring the contractor on a building contract</a:t>
            </a:r>
          </a:p>
          <a:p>
            <a:r>
              <a:rPr lang="en-GB" dirty="0" smtClean="0"/>
              <a:t>Did not focus of the issues holding up the signing of the contract</a:t>
            </a:r>
          </a:p>
          <a:p>
            <a:r>
              <a:rPr lang="en-GB" dirty="0" smtClean="0"/>
              <a:t>Failed to exert sufficient pressure on contractor</a:t>
            </a:r>
          </a:p>
          <a:p>
            <a:r>
              <a:rPr lang="en-GB" dirty="0" smtClean="0"/>
              <a:t>A good prospect that the contractor would sign the contract with an LAD clause</a:t>
            </a:r>
          </a:p>
          <a:p>
            <a:r>
              <a:rPr lang="en-GB" dirty="0" smtClean="0"/>
              <a:t>Breach of duty caused a loss</a:t>
            </a:r>
          </a:p>
          <a:p>
            <a:r>
              <a:rPr lang="en-GB" dirty="0" smtClean="0"/>
              <a:t>Contract would have been of material benefit to the Employer</a:t>
            </a:r>
          </a:p>
          <a:p>
            <a:endParaRPr lang="en-GB"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Duty to secure a performance bond</a:t>
            </a:r>
          </a:p>
          <a:p>
            <a:pPr lvl="1"/>
            <a:r>
              <a:rPr lang="en-GB" dirty="0" err="1" smtClean="0"/>
              <a:t>Sweett</a:t>
            </a:r>
            <a:r>
              <a:rPr lang="en-GB" dirty="0" smtClean="0"/>
              <a:t>(UK) Ltd v Michael Wright Homes[2012]</a:t>
            </a:r>
          </a:p>
          <a:p>
            <a:pPr lvl="1"/>
            <a:r>
              <a:rPr lang="en-GB" dirty="0" smtClean="0"/>
              <a:t>Sued for failing to secure a performance bond</a:t>
            </a:r>
          </a:p>
          <a:p>
            <a:pPr lvl="1"/>
            <a:r>
              <a:rPr lang="en-GB" dirty="0" smtClean="0"/>
              <a:t>Duties included preparation of contract documents</a:t>
            </a:r>
          </a:p>
          <a:p>
            <a:pPr lvl="1"/>
            <a:r>
              <a:rPr lang="en-GB" dirty="0" err="1" smtClean="0"/>
              <a:t>Sweett</a:t>
            </a:r>
            <a:r>
              <a:rPr lang="en-GB" dirty="0" smtClean="0"/>
              <a:t> did draft a bond and made it a requirement of the contract</a:t>
            </a:r>
          </a:p>
          <a:p>
            <a:pPr lvl="1"/>
            <a:r>
              <a:rPr lang="en-GB" dirty="0" smtClean="0"/>
              <a:t>Applied pressure on the contractor</a:t>
            </a:r>
          </a:p>
          <a:p>
            <a:pPr lvl="1"/>
            <a:r>
              <a:rPr lang="en-GB" dirty="0" smtClean="0"/>
              <a:t>Contractor went into liquidation</a:t>
            </a:r>
          </a:p>
          <a:p>
            <a:r>
              <a:rPr lang="en-GB" dirty="0" smtClean="0"/>
              <a:t>Held – no absolute duty. Had used reasonable skill and care</a:t>
            </a:r>
          </a:p>
          <a:p>
            <a:endParaRPr lang="en-GB"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normAutofit fontScale="92500"/>
          </a:bodyPr>
          <a:lstStyle/>
          <a:p>
            <a:r>
              <a:rPr lang="en-GB" dirty="0" smtClean="0"/>
              <a:t>Project Management </a:t>
            </a:r>
          </a:p>
          <a:p>
            <a:pPr lvl="1">
              <a:defRPr/>
            </a:pPr>
            <a:r>
              <a:rPr lang="en-GB" dirty="0"/>
              <a:t>Breach of planning consent – demolition of existing structures in breach of planning consent  in order to bring about a “new build” scheme which would save the VAT that a refurbishment scheme would add to its costs. The PM was trying to go the extra mile for the client but then ended up instructing a demolition that it thought it could retrospectively obtain permission for.</a:t>
            </a:r>
          </a:p>
          <a:p>
            <a:pPr>
              <a:defRPr/>
            </a:pPr>
            <a:endParaRPr lang="en-GB" dirty="0"/>
          </a:p>
          <a:p>
            <a:pPr lvl="1">
              <a:defRPr/>
            </a:pPr>
            <a:r>
              <a:rPr lang="en-GB" dirty="0"/>
              <a:t>The reality was that the  planning authority would not grant  planning and  the scheme was  left with no where to go as it was clearly impossible to undo the demolition</a:t>
            </a:r>
          </a:p>
          <a:p>
            <a:pPr>
              <a:defRPr/>
            </a:pPr>
            <a:endParaRPr lang="en-GB" dirty="0"/>
          </a:p>
          <a:p>
            <a:pPr lvl="1">
              <a:defRPr/>
            </a:pPr>
            <a:r>
              <a:rPr lang="en-GB" dirty="0"/>
              <a:t>The PM was (in my opinion)  negligent although his actions were in an effort to increase the client’s profits.</a:t>
            </a:r>
          </a:p>
        </p:txBody>
      </p:sp>
    </p:spTree>
    <p:extLst>
      <p:ext uri="{BB962C8B-B14F-4D97-AF65-F5344CB8AC3E}">
        <p14:creationId xmlns:p14="http://schemas.microsoft.com/office/powerpoint/2010/main" val="245383713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normAutofit/>
          </a:bodyPr>
          <a:lstStyle/>
          <a:p>
            <a:r>
              <a:rPr lang="en-GB" dirty="0" smtClean="0"/>
              <a:t>Project manager’s beware!</a:t>
            </a:r>
          </a:p>
          <a:p>
            <a:pPr lvl="1"/>
            <a:r>
              <a:rPr lang="en-GB" altLang="en-US" dirty="0"/>
              <a:t>Delay and associated loss and expense claim caused by a failure of a geotechnical engineer to make appropriate arrangements for the remediation of  contaminated soil. PM brought in for contribution for his part in failing to secure a “home” for the contaminated material on an adjacent site</a:t>
            </a:r>
            <a:r>
              <a:rPr lang="en-GB" altLang="en-US" dirty="0" smtClean="0"/>
              <a:t>.</a:t>
            </a:r>
          </a:p>
          <a:p>
            <a:pPr lvl="1"/>
            <a:endParaRPr lang="en-GB" altLang="en-US" dirty="0"/>
          </a:p>
          <a:p>
            <a:pPr lvl="1"/>
            <a:r>
              <a:rPr lang="en-GB" altLang="en-US" dirty="0" smtClean="0"/>
              <a:t>Although </a:t>
            </a:r>
            <a:r>
              <a:rPr lang="en-GB" altLang="en-US" dirty="0"/>
              <a:t>main liability with engineer, failure to ensure the Project Execution Plan had been issued setting out the communication strategy, poor advice of the extent and quantum of delays etc left PM exposed to potential small contribution due to the confused nature of communication and clarity on roles and responsibilities .</a:t>
            </a:r>
          </a:p>
          <a:p>
            <a:pPr lvl="1"/>
            <a:endParaRPr lang="en-GB" dirty="0"/>
          </a:p>
        </p:txBody>
      </p:sp>
    </p:spTree>
    <p:extLst>
      <p:ext uri="{BB962C8B-B14F-4D97-AF65-F5344CB8AC3E}">
        <p14:creationId xmlns:p14="http://schemas.microsoft.com/office/powerpoint/2010/main" val="666143254"/>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Know your contract!</a:t>
            </a:r>
          </a:p>
          <a:p>
            <a:pPr lvl="1"/>
            <a:r>
              <a:rPr lang="en-GB" dirty="0" smtClean="0"/>
              <a:t>Contract Administrator issued traditional JCT contract which included the nomination provisions</a:t>
            </a:r>
          </a:p>
          <a:p>
            <a:pPr lvl="1"/>
            <a:r>
              <a:rPr lang="en-GB" dirty="0" smtClean="0"/>
              <a:t>Nominated a sub-contractor without complying with the nomination provisions</a:t>
            </a:r>
          </a:p>
          <a:p>
            <a:pPr lvl="1"/>
            <a:r>
              <a:rPr lang="en-GB" dirty="0" smtClean="0"/>
              <a:t>Domestic sub-contract entered into</a:t>
            </a:r>
          </a:p>
          <a:p>
            <a:pPr lvl="1"/>
            <a:r>
              <a:rPr lang="en-GB" dirty="0" smtClean="0"/>
              <a:t>Subcontractor caused a delay</a:t>
            </a:r>
          </a:p>
          <a:p>
            <a:pPr lvl="1"/>
            <a:r>
              <a:rPr lang="en-GB" dirty="0" smtClean="0"/>
              <a:t>CA issued an EOT as if a nominated i.e. Employer liability</a:t>
            </a:r>
          </a:p>
          <a:p>
            <a:pPr lvl="1"/>
            <a:r>
              <a:rPr lang="en-GB" dirty="0" smtClean="0"/>
              <a:t>Employer sued CA </a:t>
            </a:r>
            <a:endParaRPr lang="en-GB"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normAutofit/>
          </a:bodyPr>
          <a:lstStyle/>
          <a:p>
            <a:r>
              <a:rPr lang="en-GB" dirty="0" smtClean="0"/>
              <a:t>Relevant expertise?</a:t>
            </a:r>
          </a:p>
          <a:p>
            <a:pPr lvl="1"/>
            <a:r>
              <a:rPr lang="en-GB" altLang="en-US" dirty="0"/>
              <a:t>PM failed to ensure that a design and build contractor had adequate professional indemnity insurance. A dome on the building collapsed  due to design defects</a:t>
            </a:r>
            <a:r>
              <a:rPr lang="en-GB" altLang="en-US" dirty="0" smtClean="0"/>
              <a:t>.</a:t>
            </a:r>
          </a:p>
          <a:p>
            <a:pPr lvl="1"/>
            <a:endParaRPr lang="en-GB" altLang="en-US" dirty="0"/>
          </a:p>
          <a:p>
            <a:pPr lvl="1"/>
            <a:r>
              <a:rPr lang="en-GB" altLang="en-US" dirty="0"/>
              <a:t>It was found that PM had a duty of care to ensure that adequate insurance was in place . If the PM did not have the expertise in this field he should have sought expert advice</a:t>
            </a:r>
          </a:p>
          <a:p>
            <a:pPr lvl="1"/>
            <a:endParaRPr lang="en-GB" dirty="0"/>
          </a:p>
        </p:txBody>
      </p:sp>
    </p:spTree>
    <p:extLst>
      <p:ext uri="{BB962C8B-B14F-4D97-AF65-F5344CB8AC3E}">
        <p14:creationId xmlns:p14="http://schemas.microsoft.com/office/powerpoint/2010/main" val="400538527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normAutofit/>
          </a:bodyPr>
          <a:lstStyle/>
          <a:p>
            <a:r>
              <a:rPr lang="en-GB" dirty="0" smtClean="0"/>
              <a:t>Duty to warn!</a:t>
            </a:r>
          </a:p>
          <a:p>
            <a:pPr lvl="1"/>
            <a:r>
              <a:rPr lang="en-GB" altLang="en-US" dirty="0"/>
              <a:t>PM employed to manage the construction of a new factory. A fire destroyed the factory very quickly  and the PM’s were sued  for failing to advise on the combustible nature of the insulation used</a:t>
            </a:r>
            <a:r>
              <a:rPr lang="en-GB" altLang="en-US" dirty="0" smtClean="0"/>
              <a:t>.</a:t>
            </a:r>
          </a:p>
          <a:p>
            <a:pPr lvl="1"/>
            <a:endParaRPr lang="en-GB" altLang="en-US" dirty="0"/>
          </a:p>
          <a:p>
            <a:pPr lvl="1"/>
            <a:r>
              <a:rPr lang="en-GB" altLang="en-US" dirty="0"/>
              <a:t>The PM’s were found to be in breach of a duty of care to advise the client of the risk, even though the client would not have acted upon the advice. The PM’s appointment included specifying materials</a:t>
            </a:r>
          </a:p>
          <a:p>
            <a:pPr lvl="1"/>
            <a:endParaRPr lang="en-GB" dirty="0"/>
          </a:p>
        </p:txBody>
      </p:sp>
    </p:spTree>
    <p:extLst>
      <p:ext uri="{BB962C8B-B14F-4D97-AF65-F5344CB8AC3E}">
        <p14:creationId xmlns:p14="http://schemas.microsoft.com/office/powerpoint/2010/main" val="346676266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solidFill>
                <a:schemeClr val="accent1"/>
              </a:solidFill>
            </a:endParaRPr>
          </a:p>
        </p:txBody>
      </p:sp>
      <p:sp>
        <p:nvSpPr>
          <p:cNvPr id="3" name="Content Placeholder 2"/>
          <p:cNvSpPr>
            <a:spLocks noGrp="1"/>
          </p:cNvSpPr>
          <p:nvPr>
            <p:ph sz="quarter" idx="1"/>
          </p:nvPr>
        </p:nvSpPr>
        <p:spPr/>
        <p:txBody>
          <a:bodyPr/>
          <a:lstStyle/>
          <a:p>
            <a:endParaRPr lang="en-GB" dirty="0" smtClean="0"/>
          </a:p>
          <a:p>
            <a:endParaRPr lang="en-GB" dirty="0" smtClean="0"/>
          </a:p>
          <a:p>
            <a:endParaRPr lang="en-GB" dirty="0" smtClean="0"/>
          </a:p>
          <a:p>
            <a:r>
              <a:rPr lang="en-GB" dirty="0" smtClean="0"/>
              <a:t>HOW TO AVOID IT BEING YOU!</a:t>
            </a:r>
          </a:p>
          <a:p>
            <a:endParaRPr lang="en-GB" dirty="0" smtClean="0"/>
          </a:p>
          <a:p>
            <a:r>
              <a:rPr lang="en-GB" dirty="0" smtClean="0"/>
              <a:t>But first....</a:t>
            </a:r>
          </a:p>
          <a:p>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What could possibly go wrong?</a:t>
            </a:r>
            <a:endParaRPr lang="en-GB" dirty="0"/>
          </a:p>
        </p:txBody>
      </p:sp>
      <p:sp>
        <p:nvSpPr>
          <p:cNvPr id="3" name="Content Placeholder 2"/>
          <p:cNvSpPr>
            <a:spLocks noGrp="1"/>
          </p:cNvSpPr>
          <p:nvPr>
            <p:ph sz="quarter" idx="1"/>
          </p:nvPr>
        </p:nvSpPr>
        <p:spPr/>
        <p:txBody>
          <a:bodyPr>
            <a:normAutofit/>
          </a:bodyPr>
          <a:lstStyle/>
          <a:p>
            <a:r>
              <a:rPr lang="en-GB" dirty="0" smtClean="0"/>
              <a:t>Being a post box is not good enough!</a:t>
            </a:r>
          </a:p>
          <a:p>
            <a:pPr lvl="1"/>
            <a:r>
              <a:rPr lang="en-GB" altLang="en-US" dirty="0"/>
              <a:t>PM’s appointed to design and install restaurant </a:t>
            </a:r>
            <a:r>
              <a:rPr lang="en-GB" altLang="en-US" dirty="0" smtClean="0"/>
              <a:t>kitchen </a:t>
            </a:r>
            <a:r>
              <a:rPr lang="en-GB" altLang="en-US" dirty="0"/>
              <a:t>equipment. There was a problem with the spit roaster after opening of the restaurant and there was a fire. The PM’s had a duty to check that the equipment was fire proof and that the manufacturers  recommendations were followed</a:t>
            </a:r>
            <a:r>
              <a:rPr lang="en-GB" altLang="en-US" dirty="0" smtClean="0"/>
              <a:t>.</a:t>
            </a:r>
          </a:p>
          <a:p>
            <a:pPr lvl="1"/>
            <a:endParaRPr lang="en-GB" altLang="en-US" dirty="0"/>
          </a:p>
          <a:p>
            <a:pPr lvl="1"/>
            <a:r>
              <a:rPr lang="en-GB" altLang="en-US" dirty="0"/>
              <a:t>The PM sent a letter  received from the manufacturer to the client  which was ignored but the PM’s were considered on appeal to be liable as they should have been more proactive in assessing the fire risk than merely sending on the manufacturers letter.</a:t>
            </a:r>
          </a:p>
          <a:p>
            <a:pPr lvl="1"/>
            <a:endParaRPr lang="en-GB" dirty="0"/>
          </a:p>
        </p:txBody>
      </p:sp>
    </p:spTree>
    <p:extLst>
      <p:ext uri="{BB962C8B-B14F-4D97-AF65-F5344CB8AC3E}">
        <p14:creationId xmlns:p14="http://schemas.microsoft.com/office/powerpoint/2010/main" val="158078350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Further Areas for Consideration</a:t>
            </a:r>
            <a:endParaRPr lang="en-GB" dirty="0"/>
          </a:p>
        </p:txBody>
      </p:sp>
      <p:sp>
        <p:nvSpPr>
          <p:cNvPr id="3" name="Content Placeholder 2"/>
          <p:cNvSpPr>
            <a:spLocks noGrp="1"/>
          </p:cNvSpPr>
          <p:nvPr>
            <p:ph sz="quarter" idx="1"/>
          </p:nvPr>
        </p:nvSpPr>
        <p:spPr/>
        <p:txBody>
          <a:bodyPr>
            <a:normAutofit fontScale="92500"/>
          </a:bodyPr>
          <a:lstStyle/>
          <a:p>
            <a:r>
              <a:rPr lang="en-GB" altLang="en-US" dirty="0" smtClean="0"/>
              <a:t>Health &amp; safety file handover at PC. Ensuring </a:t>
            </a:r>
            <a:r>
              <a:rPr lang="en-GB" altLang="en-US" dirty="0"/>
              <a:t>proper commissioning of M&amp;E services with test </a:t>
            </a:r>
            <a:r>
              <a:rPr lang="en-GB" altLang="en-US" dirty="0" smtClean="0"/>
              <a:t>certificates.</a:t>
            </a:r>
          </a:p>
          <a:p>
            <a:pPr>
              <a:buNone/>
            </a:pPr>
            <a:r>
              <a:rPr lang="en-GB" altLang="en-US" dirty="0" smtClean="0"/>
              <a:t> </a:t>
            </a:r>
          </a:p>
          <a:p>
            <a:r>
              <a:rPr lang="en-GB" altLang="en-US" dirty="0" smtClean="0"/>
              <a:t>Arguments </a:t>
            </a:r>
            <a:r>
              <a:rPr lang="en-GB" altLang="en-US" dirty="0"/>
              <a:t>between client or tenant and project manager whether Practical Completion properly achieved i.e. Still too many items of outstanding work or </a:t>
            </a:r>
            <a:r>
              <a:rPr lang="en-GB" altLang="en-US" dirty="0" smtClean="0"/>
              <a:t>commissioning</a:t>
            </a:r>
          </a:p>
          <a:p>
            <a:endParaRPr lang="en-GB" altLang="en-US" dirty="0"/>
          </a:p>
          <a:p>
            <a:r>
              <a:rPr lang="en-GB" altLang="en-US" dirty="0"/>
              <a:t>Over certification of monies due to a contractor or failure to deduct the value of works not in accordance with the specification . An issue if the contractor becomes </a:t>
            </a:r>
            <a:r>
              <a:rPr lang="en-GB" altLang="en-US" dirty="0" smtClean="0"/>
              <a:t>insolvent</a:t>
            </a:r>
          </a:p>
          <a:p>
            <a:endParaRPr lang="en-GB" altLang="en-US" dirty="0"/>
          </a:p>
          <a:p>
            <a:r>
              <a:rPr lang="en-GB" altLang="en-US" dirty="0"/>
              <a:t>Failing to properly report on the effects of delays</a:t>
            </a:r>
          </a:p>
        </p:txBody>
      </p:sp>
    </p:spTree>
    <p:extLst>
      <p:ext uri="{BB962C8B-B14F-4D97-AF65-F5344CB8AC3E}">
        <p14:creationId xmlns:p14="http://schemas.microsoft.com/office/powerpoint/2010/main" val="837445843"/>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Further Areas for Consideration</a:t>
            </a:r>
          </a:p>
        </p:txBody>
      </p:sp>
      <p:sp>
        <p:nvSpPr>
          <p:cNvPr id="3" name="Content Placeholder 2"/>
          <p:cNvSpPr>
            <a:spLocks noGrp="1"/>
          </p:cNvSpPr>
          <p:nvPr>
            <p:ph sz="quarter" idx="1"/>
          </p:nvPr>
        </p:nvSpPr>
        <p:spPr/>
        <p:txBody>
          <a:bodyPr>
            <a:normAutofit fontScale="92500" lnSpcReduction="10000"/>
          </a:bodyPr>
          <a:lstStyle/>
          <a:p>
            <a:r>
              <a:rPr lang="en-GB" altLang="en-US" dirty="0"/>
              <a:t>Failure to properly programme and manage the design </a:t>
            </a:r>
            <a:r>
              <a:rPr lang="en-GB" altLang="en-US" dirty="0" smtClean="0"/>
              <a:t>phase</a:t>
            </a:r>
          </a:p>
          <a:p>
            <a:endParaRPr lang="en-GB" altLang="en-US" dirty="0"/>
          </a:p>
          <a:p>
            <a:r>
              <a:rPr lang="en-GB" altLang="en-US" dirty="0"/>
              <a:t>Failure to ensure performance </a:t>
            </a:r>
            <a:r>
              <a:rPr lang="en-GB" altLang="en-US" dirty="0" smtClean="0"/>
              <a:t>bonds </a:t>
            </a:r>
            <a:r>
              <a:rPr lang="en-GB" altLang="en-US" dirty="0"/>
              <a:t>and warranties in place from sub-contractors with design </a:t>
            </a:r>
            <a:r>
              <a:rPr lang="en-GB" altLang="en-US" dirty="0" smtClean="0"/>
              <a:t>liabilities</a:t>
            </a:r>
          </a:p>
          <a:p>
            <a:endParaRPr lang="en-GB" altLang="en-US" dirty="0"/>
          </a:p>
          <a:p>
            <a:r>
              <a:rPr lang="en-GB" altLang="en-US" dirty="0"/>
              <a:t>With effect from 1</a:t>
            </a:r>
            <a:r>
              <a:rPr lang="en-GB" altLang="en-US" baseline="30000" dirty="0"/>
              <a:t>st</a:t>
            </a:r>
            <a:r>
              <a:rPr lang="en-GB" altLang="en-US" dirty="0"/>
              <a:t> May 2009 the RICS New Rules of Measurement came into force which introduced a clear framework which facilitates a systematic approach to compiling cost estimates and cost plans. It requires that risk management uses specific risk allowances for each risk and not a standard percentage across the board. Failure to use these new rules may leave the QS and PM negligent if costs are not properly controlled</a:t>
            </a:r>
          </a:p>
          <a:p>
            <a:endParaRPr lang="en-GB" dirty="0"/>
          </a:p>
        </p:txBody>
      </p:sp>
    </p:spTree>
    <p:extLst>
      <p:ext uri="{BB962C8B-B14F-4D97-AF65-F5344CB8AC3E}">
        <p14:creationId xmlns:p14="http://schemas.microsoft.com/office/powerpoint/2010/main" val="419239635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t>RICS – “Appointing a project manager”</a:t>
            </a:r>
            <a:endParaRPr lang="en-GB" dirty="0"/>
          </a:p>
        </p:txBody>
      </p:sp>
      <p:sp>
        <p:nvSpPr>
          <p:cNvPr id="3" name="Content Placeholder 2"/>
          <p:cNvSpPr>
            <a:spLocks noGrp="1"/>
          </p:cNvSpPr>
          <p:nvPr>
            <p:ph sz="quarter" idx="1"/>
          </p:nvPr>
        </p:nvSpPr>
        <p:spPr/>
        <p:txBody>
          <a:bodyPr/>
          <a:lstStyle/>
          <a:p>
            <a:r>
              <a:rPr lang="en-GB" dirty="0" err="1" smtClean="0"/>
              <a:t>Ist</a:t>
            </a:r>
            <a:r>
              <a:rPr lang="en-GB" dirty="0" smtClean="0"/>
              <a:t> Edition April 2013</a:t>
            </a:r>
          </a:p>
          <a:p>
            <a:r>
              <a:rPr lang="en-GB" dirty="0" smtClean="0"/>
              <a:t>This is a Guidance Note as far as a Chartered Surveyor is concerned and is “Recommended Good Practice”</a:t>
            </a:r>
          </a:p>
          <a:p>
            <a:r>
              <a:rPr lang="en-GB" dirty="0" smtClean="0"/>
              <a:t>Members are not required to follow the recommendations but:</a:t>
            </a:r>
          </a:p>
          <a:p>
            <a:pPr>
              <a:buNone/>
            </a:pPr>
            <a:endParaRPr lang="en-GB" dirty="0" smtClean="0"/>
          </a:p>
          <a:p>
            <a:pPr lvl="1"/>
            <a:r>
              <a:rPr lang="en-GB" dirty="0" smtClean="0"/>
              <a:t>“ When an allegation of professional negligence is made against a surveyor, a court or tribunal may take account of the contents of any relevant guidance notes published by RICS in deciding whether or not the member had acted with reasonable competence”</a:t>
            </a:r>
            <a:endParaRPr lang="en-GB"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A word to the wise!</a:t>
            </a:r>
          </a:p>
          <a:p>
            <a:pPr lvl="1"/>
            <a:r>
              <a:rPr lang="en-GB" dirty="0" smtClean="0"/>
              <a:t>Make sure you know what is in your own appointment</a:t>
            </a:r>
          </a:p>
          <a:p>
            <a:pPr lvl="1"/>
            <a:r>
              <a:rPr lang="en-GB" dirty="0" smtClean="0"/>
              <a:t>Do not stray outside of scope and terms of that appointment.</a:t>
            </a:r>
          </a:p>
          <a:p>
            <a:pPr lvl="1"/>
            <a:r>
              <a:rPr lang="en-GB" dirty="0" smtClean="0"/>
              <a:t>Do not try to do what the client wants all of the time. It could land you in trouble as a professional</a:t>
            </a:r>
          </a:p>
          <a:p>
            <a:pPr lvl="1"/>
            <a:r>
              <a:rPr lang="en-GB" dirty="0" smtClean="0"/>
              <a:t>There is a duty to warn even if not your direct responsibility or the client will not listen anyway</a:t>
            </a:r>
          </a:p>
          <a:p>
            <a:pPr lvl="1"/>
            <a:r>
              <a:rPr lang="en-GB" dirty="0" smtClean="0"/>
              <a:t>Reasonable skill and care not fitness for purpose</a:t>
            </a:r>
          </a:p>
          <a:p>
            <a:pPr lvl="1"/>
            <a:r>
              <a:rPr lang="en-GB" dirty="0" smtClean="0"/>
              <a:t>Keep within your PI policy scope</a:t>
            </a:r>
          </a:p>
          <a:p>
            <a:pPr lvl="1"/>
            <a:r>
              <a:rPr lang="en-GB" dirty="0" smtClean="0"/>
              <a:t>Remember a PM is the top of the tree and likely to be targeted for at least contribution</a:t>
            </a:r>
          </a:p>
          <a:p>
            <a:pPr lvl="1"/>
            <a:endParaRPr lang="en-GB" dirty="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THANK YOU</a:t>
            </a:r>
          </a:p>
        </p:txBody>
      </p:sp>
      <p:sp>
        <p:nvSpPr>
          <p:cNvPr id="3" name="Content Placeholder 2"/>
          <p:cNvSpPr>
            <a:spLocks noGrp="1"/>
          </p:cNvSpPr>
          <p:nvPr>
            <p:ph sz="quarter" idx="1"/>
          </p:nvPr>
        </p:nvSpPr>
        <p:spPr/>
        <p:txBody>
          <a:bodyPr>
            <a:normAutofit/>
          </a:bodyPr>
          <a:lstStyle/>
          <a:p>
            <a:pPr>
              <a:buNone/>
              <a:defRPr/>
            </a:pPr>
            <a:r>
              <a:rPr lang="en-GB" sz="3200" dirty="0"/>
              <a:t>TREVOR DRURY</a:t>
            </a:r>
          </a:p>
          <a:p>
            <a:pPr>
              <a:buNone/>
              <a:defRPr/>
            </a:pPr>
            <a:r>
              <a:rPr lang="en-GB" sz="1500" dirty="0" smtClean="0"/>
              <a:t>MBA</a:t>
            </a:r>
            <a:r>
              <a:rPr lang="en-GB" sz="1500" dirty="0"/>
              <a:t>, PG Dip Project Management, </a:t>
            </a:r>
            <a:r>
              <a:rPr lang="en-GB" sz="1500" dirty="0" smtClean="0"/>
              <a:t>PG Dip Bar, PG </a:t>
            </a:r>
            <a:r>
              <a:rPr lang="en-GB" sz="1500" dirty="0"/>
              <a:t>Dip </a:t>
            </a:r>
            <a:r>
              <a:rPr lang="en-GB" sz="1500" dirty="0" smtClean="0"/>
              <a:t>Law, FRICS, FCIOB, </a:t>
            </a:r>
            <a:r>
              <a:rPr lang="en-GB" sz="1500" dirty="0" err="1" smtClean="0"/>
              <a:t>MCIArb</a:t>
            </a:r>
            <a:r>
              <a:rPr lang="en-GB" sz="1500" dirty="0" smtClean="0"/>
              <a:t> </a:t>
            </a:r>
            <a:endParaRPr lang="en-GB" sz="1500" dirty="0"/>
          </a:p>
          <a:p>
            <a:pPr>
              <a:buNone/>
              <a:defRPr/>
            </a:pPr>
            <a:r>
              <a:rPr lang="en-GB" sz="2000" dirty="0" smtClean="0"/>
              <a:t>Managing Director</a:t>
            </a:r>
            <a:endParaRPr lang="en-GB" sz="2000" dirty="0"/>
          </a:p>
          <a:p>
            <a:pPr>
              <a:buNone/>
              <a:defRPr/>
            </a:pPr>
            <a:r>
              <a:rPr lang="en-GB" sz="2000" dirty="0" err="1" smtClean="0"/>
              <a:t>Morecraft</a:t>
            </a:r>
            <a:r>
              <a:rPr lang="en-GB" sz="2000" dirty="0" smtClean="0"/>
              <a:t> Drury</a:t>
            </a:r>
            <a:endParaRPr lang="en-GB" sz="2000" dirty="0"/>
          </a:p>
          <a:p>
            <a:pPr>
              <a:buNone/>
              <a:defRPr/>
            </a:pPr>
            <a:r>
              <a:rPr lang="en-GB" dirty="0" smtClean="0"/>
              <a:t>0117 313 1515 or 020 7769 6781</a:t>
            </a:r>
            <a:endParaRPr lang="en-GB" dirty="0"/>
          </a:p>
          <a:p>
            <a:pPr>
              <a:buNone/>
              <a:defRPr/>
            </a:pPr>
            <a:r>
              <a:rPr lang="en-GB" dirty="0"/>
              <a:t>07760 </a:t>
            </a:r>
            <a:r>
              <a:rPr lang="en-GB" dirty="0" smtClean="0"/>
              <a:t>294 201</a:t>
            </a:r>
          </a:p>
          <a:p>
            <a:pPr>
              <a:buNone/>
              <a:defRPr/>
            </a:pPr>
            <a:endParaRPr lang="en-GB" dirty="0"/>
          </a:p>
          <a:p>
            <a:pPr>
              <a:buNone/>
              <a:defRPr/>
            </a:pPr>
            <a:r>
              <a:rPr lang="en-GB" sz="3000" dirty="0" smtClean="0"/>
              <a:t>trevor.drury@morecraft-drury.com</a:t>
            </a:r>
            <a:endParaRPr lang="en-GB" sz="3000" dirty="0"/>
          </a:p>
          <a:p>
            <a:pPr>
              <a:buNone/>
              <a:defRPr/>
            </a:pPr>
            <a:r>
              <a:rPr lang="en-GB" sz="3000" dirty="0" smtClean="0"/>
              <a:t>www.morecroft-drury.com</a:t>
            </a:r>
            <a:endParaRPr lang="en-GB" sz="3200" dirty="0"/>
          </a:p>
          <a:p>
            <a:pPr>
              <a:buNone/>
              <a:defRPr/>
            </a:pPr>
            <a:r>
              <a:rPr lang="en-GB" sz="2200" dirty="0" err="1" smtClean="0"/>
              <a:t>Castlemead</a:t>
            </a:r>
            <a:r>
              <a:rPr lang="en-GB" sz="2200" dirty="0"/>
              <a:t>, Lower Castle Street, Bristol, BS1 </a:t>
            </a:r>
            <a:r>
              <a:rPr lang="en-GB" sz="2200" dirty="0" smtClean="0"/>
              <a:t>3AG</a:t>
            </a:r>
          </a:p>
          <a:p>
            <a:pPr>
              <a:buNone/>
              <a:defRPr/>
            </a:pPr>
            <a:r>
              <a:rPr lang="en-GB" sz="2200" dirty="0" smtClean="0"/>
              <a:t>Central Court, 25 Southampton Buildings, London WC2A 1AL</a:t>
            </a:r>
            <a:endParaRPr lang="en-GB" sz="2200" dirty="0"/>
          </a:p>
          <a:p>
            <a:pPr>
              <a:buNone/>
              <a:defRPr/>
            </a:pPr>
            <a:endParaRPr lang="en-GB" sz="3200" dirty="0"/>
          </a:p>
          <a:p>
            <a:endParaRPr lang="en-GB" dirty="0"/>
          </a:p>
        </p:txBody>
      </p:sp>
    </p:spTree>
    <p:extLst>
      <p:ext uri="{BB962C8B-B14F-4D97-AF65-F5344CB8AC3E}">
        <p14:creationId xmlns:p14="http://schemas.microsoft.com/office/powerpoint/2010/main" val="40797361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solidFill>
                <a:schemeClr val="accent1"/>
              </a:solidFill>
            </a:endParaRPr>
          </a:p>
        </p:txBody>
      </p:sp>
      <p:sp>
        <p:nvSpPr>
          <p:cNvPr id="3" name="Content Placeholder 2"/>
          <p:cNvSpPr>
            <a:spLocks noGrp="1"/>
          </p:cNvSpPr>
          <p:nvPr>
            <p:ph sz="quarter" idx="1"/>
          </p:nvPr>
        </p:nvSpPr>
        <p:spPr/>
        <p:txBody>
          <a:bodyPr/>
          <a:lstStyle/>
          <a:p>
            <a:r>
              <a:rPr lang="en-GB" dirty="0" smtClean="0"/>
              <a:t>Back to School-</a:t>
            </a:r>
          </a:p>
          <a:p>
            <a:r>
              <a:rPr lang="en-GB" dirty="0" smtClean="0"/>
              <a:t>To establish a claim in negligence a claimant must show:</a:t>
            </a:r>
          </a:p>
          <a:p>
            <a:r>
              <a:rPr lang="en-GB" dirty="0" smtClean="0"/>
              <a:t>1- the existence in law of a duty of care</a:t>
            </a:r>
          </a:p>
          <a:p>
            <a:r>
              <a:rPr lang="en-GB" dirty="0" smtClean="0"/>
              <a:t>2-behaviour that has fallen short of that required</a:t>
            </a:r>
          </a:p>
          <a:p>
            <a:r>
              <a:rPr lang="en-GB" dirty="0" smtClean="0"/>
              <a:t>3- a causal link between conduct and damage sustained</a:t>
            </a:r>
          </a:p>
          <a:p>
            <a:r>
              <a:rPr lang="en-GB" dirty="0" smtClean="0"/>
              <a:t>4.-foreseeability that the conduct was likely to cause damage</a:t>
            </a:r>
          </a:p>
          <a:p>
            <a:endParaRPr lang="en-GB"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solidFill>
                <a:schemeClr val="accent1"/>
              </a:solidFill>
            </a:endParaRPr>
          </a:p>
        </p:txBody>
      </p:sp>
      <p:sp>
        <p:nvSpPr>
          <p:cNvPr id="3" name="Content Placeholder 2"/>
          <p:cNvSpPr>
            <a:spLocks noGrp="1"/>
          </p:cNvSpPr>
          <p:nvPr>
            <p:ph sz="quarter" idx="1"/>
          </p:nvPr>
        </p:nvSpPr>
        <p:spPr/>
        <p:txBody>
          <a:bodyPr/>
          <a:lstStyle/>
          <a:p>
            <a:pPr marL="457200" indent="-457200">
              <a:buFont typeface="Arial" pitchFamily="34" charset="0"/>
              <a:buChar char="•"/>
            </a:pPr>
            <a:r>
              <a:rPr lang="en-GB" dirty="0" err="1" smtClean="0"/>
              <a:t>Foreseeability</a:t>
            </a:r>
            <a:r>
              <a:rPr lang="en-GB" dirty="0" smtClean="0"/>
              <a:t>:</a:t>
            </a:r>
          </a:p>
          <a:p>
            <a:pPr marL="457200" indent="-457200">
              <a:buFont typeface="Arial" pitchFamily="34" charset="0"/>
              <a:buChar char="•"/>
            </a:pPr>
            <a:r>
              <a:rPr lang="en-GB" i="1" dirty="0" err="1" smtClean="0"/>
              <a:t>Donoghue</a:t>
            </a:r>
            <a:r>
              <a:rPr lang="en-GB" i="1" dirty="0" smtClean="0"/>
              <a:t> v Stevenson (HL 1932) </a:t>
            </a:r>
            <a:r>
              <a:rPr lang="en-GB" dirty="0" smtClean="0"/>
              <a:t>established the neighbour principle</a:t>
            </a:r>
          </a:p>
          <a:p>
            <a:r>
              <a:rPr lang="en-GB" dirty="0" smtClean="0"/>
              <a:t>	</a:t>
            </a:r>
            <a:r>
              <a:rPr lang="en-GB" i="1" dirty="0" smtClean="0"/>
              <a:t>“ reasonable care to avoid acts or omissions which 	you can reasonably foresee would be likely to 	injure 	your neighbour.......persons who are so 	closely 	and directly affected by my act that I 	ought 	reasonably to 	have them in 	contemplation…..”</a:t>
            </a:r>
          </a:p>
          <a:p>
            <a:endParaRPr lang="en-GB"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pPr marL="457200" indent="-457200">
              <a:buFont typeface="Arial" pitchFamily="34" charset="0"/>
              <a:buChar char="•"/>
            </a:pPr>
            <a:endParaRPr lang="en-GB" dirty="0" smtClean="0"/>
          </a:p>
          <a:p>
            <a:pPr marL="457200" indent="-457200">
              <a:buFont typeface="Arial" pitchFamily="34" charset="0"/>
              <a:buChar char="•"/>
            </a:pPr>
            <a:r>
              <a:rPr lang="en-GB" dirty="0" smtClean="0"/>
              <a:t>There must be sufficient proximity – i.e. that the act directly affects a person who the defendant would know to be directly affected by his careless act</a:t>
            </a:r>
          </a:p>
          <a:p>
            <a:pPr marL="457200" indent="-457200">
              <a:buNone/>
            </a:pPr>
            <a:endParaRPr lang="en-GB" dirty="0" smtClean="0"/>
          </a:p>
          <a:p>
            <a:pPr marL="457200" indent="-457200">
              <a:buFont typeface="Arial" pitchFamily="34" charset="0"/>
              <a:buChar char="•"/>
            </a:pPr>
            <a:r>
              <a:rPr lang="en-GB" dirty="0" smtClean="0"/>
              <a:t>It must also be just and reasonable to impose such a duty.</a:t>
            </a:r>
          </a:p>
          <a:p>
            <a:endParaRPr lang="en-GB"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pPr marL="457200" indent="-457200">
              <a:buFont typeface="Arial" pitchFamily="34" charset="0"/>
              <a:buChar char="•"/>
            </a:pPr>
            <a:r>
              <a:rPr lang="en-GB" dirty="0" smtClean="0"/>
              <a:t>Just and reasonable:</a:t>
            </a:r>
          </a:p>
          <a:p>
            <a:pPr marL="457200" indent="-457200">
              <a:buFont typeface="Arial" pitchFamily="34" charset="0"/>
              <a:buChar char="•"/>
            </a:pPr>
            <a:r>
              <a:rPr lang="en-GB" dirty="0" smtClean="0"/>
              <a:t> </a:t>
            </a:r>
            <a:r>
              <a:rPr lang="en-GB" i="1" dirty="0" err="1" smtClean="0"/>
              <a:t>Caparo</a:t>
            </a:r>
            <a:r>
              <a:rPr lang="en-GB" i="1" dirty="0" smtClean="0"/>
              <a:t> Industries v </a:t>
            </a:r>
            <a:r>
              <a:rPr lang="en-GB" i="1" dirty="0" err="1" smtClean="0"/>
              <a:t>Dickman</a:t>
            </a:r>
            <a:r>
              <a:rPr lang="en-GB" i="1" dirty="0" smtClean="0"/>
              <a:t> (HL, 1990) </a:t>
            </a:r>
            <a:r>
              <a:rPr lang="en-GB" dirty="0" smtClean="0"/>
              <a:t>– preparing a statutory audit did not impose a duty to the Claimant as potential investors or shareholders</a:t>
            </a:r>
          </a:p>
          <a:p>
            <a:pPr marL="457200" indent="-457200">
              <a:buFont typeface="Arial" pitchFamily="34" charset="0"/>
              <a:buChar char="•"/>
            </a:pPr>
            <a:endParaRPr lang="en-GB" dirty="0" smtClean="0"/>
          </a:p>
          <a:p>
            <a:pPr marL="457200" indent="-457200">
              <a:buFont typeface="Arial" pitchFamily="34" charset="0"/>
              <a:buChar char="•"/>
            </a:pPr>
            <a:r>
              <a:rPr lang="en-GB" dirty="0" smtClean="0"/>
              <a:t>What is important is the defendants knowledge of the purpose for which the information is required</a:t>
            </a:r>
          </a:p>
          <a:p>
            <a:endParaRPr lang="en-GB"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In cases of professionals there is usually a contract between the client and the consultant</a:t>
            </a:r>
          </a:p>
          <a:p>
            <a:r>
              <a:rPr lang="en-GB" dirty="0" smtClean="0"/>
              <a:t>Professional negligence is a breach of the contract but it may also be </a:t>
            </a:r>
            <a:r>
              <a:rPr lang="en-GB" dirty="0" err="1" smtClean="0"/>
              <a:t>tortious</a:t>
            </a:r>
            <a:endParaRPr lang="en-GB" dirty="0" smtClean="0"/>
          </a:p>
          <a:p>
            <a:r>
              <a:rPr lang="en-GB" dirty="0" smtClean="0"/>
              <a:t>In tort the client has the benefit of a more favourable limitation period 6 years  from the date of damage or where latent, 3 years from the date of knowledge and caused by an identifiable defendant – could apply to negligent professional advice and building defects  </a:t>
            </a:r>
            <a:endParaRPr lang="en-GB"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A person who provides services as a professional possessing a special expertise may assume responsibility giving rise to </a:t>
            </a:r>
            <a:r>
              <a:rPr lang="en-GB" dirty="0" err="1" smtClean="0"/>
              <a:t>tortious</a:t>
            </a:r>
            <a:r>
              <a:rPr lang="en-GB" dirty="0" smtClean="0"/>
              <a:t> liability irrespective of whether there is a contractual relationship</a:t>
            </a:r>
            <a:endParaRPr lang="en-GB"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smtClean="0">
                <a:solidFill>
                  <a:schemeClr val="accent1"/>
                </a:solidFill>
              </a:rPr>
              <a:t>PROFESSIONAL NEGLIGENCE</a:t>
            </a:r>
            <a:endParaRPr lang="en-GB" dirty="0"/>
          </a:p>
        </p:txBody>
      </p:sp>
      <p:sp>
        <p:nvSpPr>
          <p:cNvPr id="3" name="Content Placeholder 2"/>
          <p:cNvSpPr>
            <a:spLocks noGrp="1"/>
          </p:cNvSpPr>
          <p:nvPr>
            <p:ph sz="quarter" idx="1"/>
          </p:nvPr>
        </p:nvSpPr>
        <p:spPr/>
        <p:txBody>
          <a:bodyPr/>
          <a:lstStyle/>
          <a:p>
            <a:r>
              <a:rPr lang="en-GB" dirty="0" smtClean="0"/>
              <a:t>Quantity Surveyors</a:t>
            </a:r>
          </a:p>
          <a:p>
            <a:r>
              <a:rPr lang="en-GB" dirty="0" smtClean="0"/>
              <a:t>Duty of care owed to his client/Employer</a:t>
            </a:r>
          </a:p>
          <a:p>
            <a:r>
              <a:rPr lang="en-GB" dirty="0" smtClean="0"/>
              <a:t>His authority is derived from or limited by the express terms of construction contract</a:t>
            </a:r>
          </a:p>
          <a:p>
            <a:r>
              <a:rPr lang="en-GB" dirty="0" smtClean="0"/>
              <a:t>Required to exercise judgement fairly and professionally between the parties</a:t>
            </a:r>
          </a:p>
          <a:p>
            <a:endParaRPr lang="en-GB"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recraft Theme">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fice 2">
      <a:majorFont>
        <a:latin typeface="Calibri"/>
        <a:ea typeface=""/>
        <a:cs typeface=""/>
        <a:font script="Jpan" typeface="HGｺﾞｼｯｸM"/>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HG明朝B"/>
        <a:font script="Hang" typeface="맑은 고딕"/>
        <a:font script="Hans" typeface="黑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Oriel">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Morecraft Theme</Template>
  <TotalTime>282</TotalTime>
  <Words>1633</Words>
  <Application>Microsoft Office PowerPoint</Application>
  <PresentationFormat>On-screen Show (4:3)</PresentationFormat>
  <Paragraphs>153</Paragraphs>
  <Slides>25</Slides>
  <Notes>0</Notes>
  <HiddenSlides>0</HiddenSlides>
  <MMClips>0</MMClips>
  <ScaleCrop>false</ScaleCrop>
  <HeadingPairs>
    <vt:vector size="4" baseType="variant">
      <vt:variant>
        <vt:lpstr>Theme</vt:lpstr>
      </vt:variant>
      <vt:variant>
        <vt:i4>1</vt:i4>
      </vt:variant>
      <vt:variant>
        <vt:lpstr>Slide Titles</vt:lpstr>
      </vt:variant>
      <vt:variant>
        <vt:i4>25</vt:i4>
      </vt:variant>
    </vt:vector>
  </HeadingPairs>
  <TitlesOfParts>
    <vt:vector size="26" baseType="lpstr">
      <vt:lpstr>Morecraft Theme</vt:lpstr>
      <vt:lpstr>Professional Negligence- some unfortunate lessons from our peers</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PROFESSIONAL NEGLIGENCE</vt:lpstr>
      <vt:lpstr>What could possibly go wrong?</vt:lpstr>
      <vt:lpstr>Further Areas for Consideration</vt:lpstr>
      <vt:lpstr>Further Areas for Consideration</vt:lpstr>
      <vt:lpstr>RICS – “Appointing a project manager”</vt:lpstr>
      <vt:lpstr>PROFESSIONAL NEGLIGENCE</vt:lpstr>
      <vt:lpstr>THANK YOU</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Trevor</dc:creator>
  <cp:lastModifiedBy>ET 4</cp:lastModifiedBy>
  <cp:revision>22</cp:revision>
  <dcterms:created xsi:type="dcterms:W3CDTF">2014-09-08T09:45:52Z</dcterms:created>
  <dcterms:modified xsi:type="dcterms:W3CDTF">2014-10-03T12:09:54Z</dcterms:modified>
</cp:coreProperties>
</file>